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988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0325" y="204598"/>
            <a:ext cx="4635755" cy="11072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955" y="1462095"/>
            <a:ext cx="3761740" cy="35191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16personalities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16personalities.com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cs.google.com/file/d/1RZMIoRbRyslaLBgYWtO6FLukXk0a3eU0/preview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47800" y="1276350"/>
            <a:ext cx="6022975" cy="2759089"/>
          </a:xfrm>
          <a:prstGeom prst="rect">
            <a:avLst/>
          </a:prstGeom>
        </p:spPr>
        <p:txBody>
          <a:bodyPr vert="horz" wrap="square" lIns="0" tIns="1212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5"/>
              </a:spcBef>
            </a:pPr>
            <a:r>
              <a:rPr lang="es-ES" sz="5200" spc="-335" dirty="0">
                <a:solidFill>
                  <a:srgbClr val="FFFFFF"/>
                </a:solidFill>
                <a:latin typeface="Calibri"/>
                <a:cs typeface="Calibri"/>
              </a:rPr>
              <a:t>Taller sobre el desarrollo personal</a:t>
            </a:r>
          </a:p>
          <a:p>
            <a:pPr algn="ctr">
              <a:lnSpc>
                <a:spcPct val="100000"/>
              </a:lnSpc>
              <a:spcBef>
                <a:spcPts val="955"/>
              </a:spcBef>
            </a:pPr>
            <a:r>
              <a:rPr lang="es-ES" sz="3100" spc="-105" dirty="0">
                <a:solidFill>
                  <a:srgbClr val="FFFFFF"/>
                </a:solidFill>
                <a:latin typeface="Calibri"/>
                <a:cs typeface="Calibri"/>
              </a:rPr>
              <a:t>Parte 1: ¿Quién soy yo?</a:t>
            </a:r>
            <a:endParaRPr sz="31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800" spc="-240" dirty="0">
                <a:solidFill>
                  <a:srgbClr val="C9DAF7"/>
                </a:solidFill>
                <a:latin typeface="Calibri"/>
                <a:cs typeface="Calibri"/>
              </a:rPr>
              <a:t>Amber</a:t>
            </a:r>
            <a:r>
              <a:rPr sz="2800" spc="50" dirty="0">
                <a:solidFill>
                  <a:srgbClr val="C9DAF7"/>
                </a:solidFill>
                <a:latin typeface="Calibri"/>
                <a:cs typeface="Calibri"/>
              </a:rPr>
              <a:t> </a:t>
            </a:r>
            <a:r>
              <a:rPr sz="2800" spc="-40" dirty="0">
                <a:solidFill>
                  <a:srgbClr val="C9DAF7"/>
                </a:solidFill>
                <a:latin typeface="Calibri"/>
                <a:cs typeface="Calibri"/>
              </a:rPr>
              <a:t>Loveshe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9230" y="442964"/>
            <a:ext cx="4034875" cy="446276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s-ES" sz="2800" spc="-280" dirty="0"/>
              <a:t>Por qué todo se trata de mí</a:t>
            </a:r>
            <a:endParaRPr sz="2800" dirty="0"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00800" y="671844"/>
            <a:ext cx="2414349" cy="2638875"/>
          </a:xfrm>
          <a:prstGeom prst="rect">
            <a:avLst/>
          </a:prstGeom>
        </p:spPr>
      </p:pic>
      <p:sp>
        <p:nvSpPr>
          <p:cNvPr id="9" name="object 3">
            <a:extLst>
              <a:ext uri="{FF2B5EF4-FFF2-40B4-BE49-F238E27FC236}">
                <a16:creationId xmlns:a16="http://schemas.microsoft.com/office/drawing/2014/main" id="{8EACBC76-07B3-3C5D-D99F-B9DF0E721D1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19230" y="895350"/>
            <a:ext cx="5829170" cy="2850010"/>
          </a:xfrm>
          <a:prstGeom prst="rect">
            <a:avLst/>
          </a:prstGeom>
        </p:spPr>
        <p:txBody>
          <a:bodyPr vert="horz" wrap="square" lIns="0" tIns="122427" rIns="0" bIns="0" rtlCol="0">
            <a:spAutoFit/>
          </a:bodyPr>
          <a:lstStyle/>
          <a:p>
            <a:pPr marL="379095" indent="-366395">
              <a:lnSpc>
                <a:spcPct val="100000"/>
              </a:lnSpc>
              <a:spcBef>
                <a:spcPts val="100"/>
              </a:spcBef>
              <a:buFont typeface="Arial"/>
              <a:buChar char="●"/>
              <a:tabLst>
                <a:tab pos="379095" algn="l"/>
              </a:tabLst>
            </a:pPr>
            <a:r>
              <a:rPr lang="es-ES" sz="1400" b="1" spc="-20" dirty="0">
                <a:latin typeface="Calibri"/>
                <a:cs typeface="Calibri"/>
              </a:rPr>
              <a:t>Personalidad</a:t>
            </a:r>
          </a:p>
          <a:p>
            <a:pPr marL="836295" lvl="1" indent="-366395">
              <a:spcBef>
                <a:spcPts val="100"/>
              </a:spcBef>
              <a:buFont typeface="Arial"/>
              <a:buChar char="●"/>
              <a:tabLst>
                <a:tab pos="379095" algn="l"/>
              </a:tabLst>
            </a:pPr>
            <a:r>
              <a:rPr lang="es-ES" sz="1400" spc="-20" dirty="0">
                <a:solidFill>
                  <a:schemeClr val="bg1"/>
                </a:solidFill>
                <a:latin typeface="Calibri"/>
                <a:cs typeface="Calibri"/>
              </a:rPr>
              <a:t>Combina nuestros intereses, valores y habilidades</a:t>
            </a:r>
          </a:p>
          <a:p>
            <a:pPr marL="836295" lvl="1" indent="-366395">
              <a:spcBef>
                <a:spcPts val="100"/>
              </a:spcBef>
              <a:buFont typeface="Arial"/>
              <a:buChar char="●"/>
              <a:tabLst>
                <a:tab pos="379095" algn="l"/>
              </a:tabLst>
            </a:pPr>
            <a:r>
              <a:rPr lang="es-ES" sz="1400" spc="-20" dirty="0">
                <a:solidFill>
                  <a:schemeClr val="bg1"/>
                </a:solidFill>
                <a:latin typeface="Calibri"/>
                <a:cs typeface="Calibri"/>
              </a:rPr>
              <a:t>Informa cómo interactuamos con los demás</a:t>
            </a:r>
          </a:p>
          <a:p>
            <a:pPr marL="836295" lvl="1" indent="-366395">
              <a:spcBef>
                <a:spcPts val="100"/>
              </a:spcBef>
              <a:buFont typeface="Arial"/>
              <a:buChar char="●"/>
              <a:tabLst>
                <a:tab pos="379095" algn="l"/>
              </a:tabLst>
            </a:pPr>
            <a:r>
              <a:rPr lang="es-ES" sz="1400" spc="-20" dirty="0">
                <a:solidFill>
                  <a:schemeClr val="bg1"/>
                </a:solidFill>
                <a:latin typeface="Calibri"/>
                <a:cs typeface="Calibri"/>
              </a:rPr>
              <a:t>Proporciona información sobre nuestras preferencias</a:t>
            </a:r>
          </a:p>
          <a:p>
            <a:pPr marL="836295" lvl="1" indent="-366395">
              <a:spcBef>
                <a:spcPts val="100"/>
              </a:spcBef>
              <a:buFont typeface="Arial"/>
              <a:buChar char="●"/>
              <a:tabLst>
                <a:tab pos="379095" algn="l"/>
              </a:tabLst>
            </a:pPr>
            <a:r>
              <a:rPr lang="es-ES" sz="1400" spc="-20" dirty="0">
                <a:solidFill>
                  <a:schemeClr val="bg1"/>
                </a:solidFill>
                <a:latin typeface="Calibri"/>
                <a:cs typeface="Calibri"/>
              </a:rPr>
              <a:t>Permanece con nosotros dondequiera que vayamos</a:t>
            </a:r>
          </a:p>
          <a:p>
            <a:pPr marL="379095" indent="-366395">
              <a:lnSpc>
                <a:spcPct val="100000"/>
              </a:lnSpc>
              <a:spcBef>
                <a:spcPts val="100"/>
              </a:spcBef>
              <a:buFont typeface="Arial"/>
              <a:buChar char="●"/>
              <a:tabLst>
                <a:tab pos="379095" algn="l"/>
              </a:tabLst>
            </a:pPr>
            <a:r>
              <a:rPr lang="es-ES" sz="1400" b="1" spc="-20" dirty="0">
                <a:latin typeface="Calibri"/>
                <a:cs typeface="Calibri"/>
              </a:rPr>
              <a:t>Cuestiona nuestras creencias</a:t>
            </a:r>
          </a:p>
          <a:p>
            <a:pPr marL="836295" lvl="1" indent="-366395">
              <a:spcBef>
                <a:spcPts val="100"/>
              </a:spcBef>
              <a:buFont typeface="Arial"/>
              <a:buChar char="●"/>
              <a:tabLst>
                <a:tab pos="379095" algn="l"/>
              </a:tabLst>
            </a:pPr>
            <a:r>
              <a:rPr lang="es-ES" sz="1400" spc="-20" dirty="0">
                <a:solidFill>
                  <a:schemeClr val="bg1"/>
                </a:solidFill>
                <a:latin typeface="Calibri"/>
                <a:cs typeface="Calibri"/>
              </a:rPr>
              <a:t>Juega un papel central en la toma de decisiones profesionales</a:t>
            </a:r>
          </a:p>
          <a:p>
            <a:pPr marL="836295" lvl="1" indent="-366395">
              <a:spcBef>
                <a:spcPts val="100"/>
              </a:spcBef>
              <a:buFont typeface="Arial"/>
              <a:buChar char="●"/>
              <a:tabLst>
                <a:tab pos="379095" algn="l"/>
              </a:tabLst>
            </a:pPr>
            <a:r>
              <a:rPr lang="es-ES" sz="1400" spc="-20" dirty="0">
                <a:solidFill>
                  <a:schemeClr val="bg1"/>
                </a:solidFill>
                <a:latin typeface="Calibri"/>
                <a:cs typeface="Calibri"/>
              </a:rPr>
              <a:t>Influye en las capacidades que desarrollamos</a:t>
            </a:r>
          </a:p>
          <a:p>
            <a:pPr marL="379095" indent="-366395">
              <a:lnSpc>
                <a:spcPct val="100000"/>
              </a:lnSpc>
              <a:spcBef>
                <a:spcPts val="100"/>
              </a:spcBef>
              <a:buFont typeface="Arial"/>
              <a:buChar char="●"/>
              <a:tabLst>
                <a:tab pos="379095" algn="l"/>
              </a:tabLst>
            </a:pPr>
            <a:r>
              <a:rPr lang="es-ES" sz="1400" b="1" spc="-20" dirty="0">
                <a:latin typeface="Calibri"/>
                <a:cs typeface="Calibri"/>
              </a:rPr>
              <a:t>Beneficios</a:t>
            </a:r>
          </a:p>
          <a:p>
            <a:pPr marL="836295" lvl="1" indent="-366395">
              <a:spcBef>
                <a:spcPts val="100"/>
              </a:spcBef>
              <a:buFont typeface="Arial"/>
              <a:buChar char="●"/>
              <a:tabLst>
                <a:tab pos="379095" algn="l"/>
              </a:tabLst>
            </a:pPr>
            <a:r>
              <a:rPr lang="es-ES" sz="1400" spc="-20" dirty="0">
                <a:solidFill>
                  <a:schemeClr val="bg1"/>
                </a:solidFill>
                <a:latin typeface="Calibri"/>
                <a:cs typeface="Calibri"/>
              </a:rPr>
              <a:t>Aprende y reflexiona más sobre ti mismo</a:t>
            </a:r>
          </a:p>
          <a:p>
            <a:pPr marL="836295" lvl="1" indent="-366395">
              <a:spcBef>
                <a:spcPts val="100"/>
              </a:spcBef>
              <a:buFont typeface="Arial"/>
              <a:buChar char="●"/>
              <a:tabLst>
                <a:tab pos="379095" algn="l"/>
              </a:tabLst>
            </a:pPr>
            <a:r>
              <a:rPr lang="es-ES" sz="1400" spc="-20" dirty="0">
                <a:solidFill>
                  <a:schemeClr val="bg1"/>
                </a:solidFill>
                <a:latin typeface="Calibri"/>
                <a:cs typeface="Calibri"/>
              </a:rPr>
              <a:t>Adquiere vocabulario para comunicar necesidades y preferencias</a:t>
            </a:r>
          </a:p>
          <a:p>
            <a:pPr marL="836295" lvl="1" indent="-366395">
              <a:spcBef>
                <a:spcPts val="100"/>
              </a:spcBef>
              <a:buFont typeface="Arial"/>
              <a:buChar char="●"/>
              <a:tabLst>
                <a:tab pos="379095" algn="l"/>
              </a:tabLst>
            </a:pPr>
            <a:r>
              <a:rPr lang="es-ES" sz="1400" spc="-20" dirty="0" err="1">
                <a:solidFill>
                  <a:schemeClr val="bg1"/>
                </a:solidFill>
                <a:latin typeface="Calibri"/>
                <a:cs typeface="Calibri"/>
              </a:rPr>
              <a:t>Sientete</a:t>
            </a:r>
            <a:r>
              <a:rPr lang="es-ES" sz="1400" spc="-20" dirty="0">
                <a:solidFill>
                  <a:schemeClr val="bg1"/>
                </a:solidFill>
                <a:latin typeface="Calibri"/>
                <a:cs typeface="Calibri"/>
              </a:rPr>
              <a:t> comprendido y aumenta tu sentido de autonomía</a:t>
            </a:r>
            <a:endParaRPr sz="14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4724399" y="3714750"/>
            <a:ext cx="4289745" cy="904322"/>
            <a:chOff x="4669475" y="3551637"/>
            <a:chExt cx="4344670" cy="1067435"/>
          </a:xfrm>
        </p:grpSpPr>
        <p:sp>
          <p:nvSpPr>
            <p:cNvPr id="4" name="object 4"/>
            <p:cNvSpPr/>
            <p:nvPr/>
          </p:nvSpPr>
          <p:spPr>
            <a:xfrm>
              <a:off x="4674237" y="3556399"/>
              <a:ext cx="4335145" cy="1057910"/>
            </a:xfrm>
            <a:custGeom>
              <a:avLst/>
              <a:gdLst/>
              <a:ahLst/>
              <a:cxnLst/>
              <a:rect l="l" t="t" r="r" b="b"/>
              <a:pathLst>
                <a:path w="4335145" h="1057910">
                  <a:moveTo>
                    <a:pt x="4334699" y="1057799"/>
                  </a:moveTo>
                  <a:lnTo>
                    <a:pt x="0" y="1057799"/>
                  </a:lnTo>
                  <a:lnTo>
                    <a:pt x="0" y="0"/>
                  </a:lnTo>
                  <a:lnTo>
                    <a:pt x="4334699" y="0"/>
                  </a:lnTo>
                  <a:lnTo>
                    <a:pt x="4334699" y="1057799"/>
                  </a:lnTo>
                  <a:close/>
                </a:path>
              </a:pathLst>
            </a:custGeom>
            <a:solidFill>
              <a:srgbClr val="EEEE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674237" y="3556399"/>
              <a:ext cx="4335145" cy="1057910"/>
            </a:xfrm>
            <a:custGeom>
              <a:avLst/>
              <a:gdLst/>
              <a:ahLst/>
              <a:cxnLst/>
              <a:rect l="l" t="t" r="r" b="b"/>
              <a:pathLst>
                <a:path w="4335145" h="1057910">
                  <a:moveTo>
                    <a:pt x="0" y="0"/>
                  </a:moveTo>
                  <a:lnTo>
                    <a:pt x="4334699" y="0"/>
                  </a:lnTo>
                  <a:lnTo>
                    <a:pt x="4334699" y="1057799"/>
                  </a:lnTo>
                  <a:lnTo>
                    <a:pt x="0" y="1057799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5959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40325" y="204598"/>
            <a:ext cx="5855675" cy="1028368"/>
          </a:xfrm>
          <a:prstGeom prst="rect">
            <a:avLst/>
          </a:prstGeom>
        </p:spPr>
        <p:txBody>
          <a:bodyPr vert="horz" wrap="square" lIns="0" tIns="622182" rIns="0" bIns="0" rtlCol="0">
            <a:spAutoFit/>
          </a:bodyPr>
          <a:lstStyle/>
          <a:p>
            <a:pPr marL="156845">
              <a:lnSpc>
                <a:spcPct val="100000"/>
              </a:lnSpc>
              <a:spcBef>
                <a:spcPts val="120"/>
              </a:spcBef>
            </a:pPr>
            <a:r>
              <a:rPr lang="es-ES" sz="2600" spc="-170" dirty="0"/>
              <a:t>Es hora de hacer el trabajo: 16 Personalidades</a:t>
            </a:r>
            <a:endParaRPr sz="2600" dirty="0"/>
          </a:p>
        </p:txBody>
      </p:sp>
      <p:sp>
        <p:nvSpPr>
          <p:cNvPr id="7" name="object 7"/>
          <p:cNvSpPr txBox="1"/>
          <p:nvPr/>
        </p:nvSpPr>
        <p:spPr>
          <a:xfrm>
            <a:off x="384725" y="1501042"/>
            <a:ext cx="5976620" cy="30418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u="heavy" spc="-90" dirty="0">
                <a:solidFill>
                  <a:srgbClr val="00FFFF"/>
                </a:solidFill>
                <a:uFill>
                  <a:solidFill>
                    <a:srgbClr val="00FFFF"/>
                  </a:solidFill>
                </a:uFill>
                <a:latin typeface="Calibri"/>
                <a:cs typeface="Calibri"/>
                <a:hlinkClick r:id="rId3"/>
              </a:rPr>
              <a:t>16personalities.com</a:t>
            </a:r>
            <a:endParaRPr sz="2600" dirty="0">
              <a:latin typeface="Calibri"/>
              <a:cs typeface="Calibri"/>
            </a:endParaRPr>
          </a:p>
          <a:p>
            <a:pPr marL="469265" indent="-381635">
              <a:lnSpc>
                <a:spcPct val="100000"/>
              </a:lnSpc>
              <a:spcBef>
                <a:spcPts val="1689"/>
              </a:spcBef>
              <a:buFont typeface="Arial"/>
              <a:buChar char="●"/>
              <a:tabLst>
                <a:tab pos="469265" algn="l"/>
              </a:tabLst>
            </a:pPr>
            <a:r>
              <a:rPr lang="es-ES" sz="2000" spc="-114" dirty="0">
                <a:solidFill>
                  <a:srgbClr val="FFFFFF"/>
                </a:solidFill>
                <a:latin typeface="Calibri"/>
                <a:cs typeface="Calibri"/>
              </a:rPr>
              <a:t>Incorpora las últimas investigaciones sobre personalidad.</a:t>
            </a:r>
          </a:p>
          <a:p>
            <a:pPr marL="469265" indent="-381635">
              <a:lnSpc>
                <a:spcPct val="100000"/>
              </a:lnSpc>
              <a:spcBef>
                <a:spcPts val="1689"/>
              </a:spcBef>
              <a:buFont typeface="Arial"/>
              <a:buChar char="●"/>
              <a:tabLst>
                <a:tab pos="469265" algn="l"/>
              </a:tabLst>
            </a:pPr>
            <a:r>
              <a:rPr lang="es-ES" sz="2000" spc="-114" dirty="0">
                <a:solidFill>
                  <a:srgbClr val="FFFFFF"/>
                </a:solidFill>
                <a:latin typeface="Calibri"/>
                <a:cs typeface="Calibri"/>
              </a:rPr>
              <a:t>Sencillo, rápido y de fácil acceso.</a:t>
            </a:r>
          </a:p>
          <a:p>
            <a:pPr marL="469265" indent="-381635">
              <a:lnSpc>
                <a:spcPct val="100000"/>
              </a:lnSpc>
              <a:spcBef>
                <a:spcPts val="1689"/>
              </a:spcBef>
              <a:buFont typeface="Arial"/>
              <a:buChar char="●"/>
              <a:tabLst>
                <a:tab pos="469265" algn="l"/>
              </a:tabLst>
            </a:pPr>
            <a:r>
              <a:rPr lang="es-ES" sz="2000" spc="-114" dirty="0">
                <a:solidFill>
                  <a:srgbClr val="FFFFFF"/>
                </a:solidFill>
                <a:latin typeface="Calibri"/>
                <a:cs typeface="Calibri"/>
              </a:rPr>
              <a:t>Resultados inmediatos en un formato fácil de entender.</a:t>
            </a:r>
          </a:p>
          <a:p>
            <a:pPr marL="469265" indent="-381635">
              <a:lnSpc>
                <a:spcPct val="100000"/>
              </a:lnSpc>
              <a:spcBef>
                <a:spcPts val="1689"/>
              </a:spcBef>
              <a:buFont typeface="Arial"/>
              <a:buChar char="●"/>
              <a:tabLst>
                <a:tab pos="469265" algn="l"/>
              </a:tabLst>
            </a:pPr>
            <a:r>
              <a:rPr lang="es-ES" sz="2000" spc="-114" dirty="0">
                <a:solidFill>
                  <a:srgbClr val="FFFFFF"/>
                </a:solidFill>
                <a:latin typeface="Calibri"/>
                <a:cs typeface="Calibri"/>
              </a:rPr>
              <a:t>Puede repetirse en cualquier momento.</a:t>
            </a:r>
          </a:p>
          <a:p>
            <a:pPr marL="469265" indent="-381635">
              <a:lnSpc>
                <a:spcPct val="100000"/>
              </a:lnSpc>
              <a:spcBef>
                <a:spcPts val="1689"/>
              </a:spcBef>
              <a:buFont typeface="Arial"/>
              <a:buChar char="●"/>
              <a:tabLst>
                <a:tab pos="469265" algn="l"/>
              </a:tabLst>
            </a:pPr>
            <a:r>
              <a:rPr lang="es-ES" sz="2000" spc="-114" dirty="0">
                <a:solidFill>
                  <a:srgbClr val="FFFFFF"/>
                </a:solidFill>
                <a:latin typeface="Calibri"/>
                <a:cs typeface="Calibri"/>
              </a:rPr>
              <a:t>Disponible en 37 idiomas.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953000" y="3790950"/>
            <a:ext cx="3979336" cy="76107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0325" y="204598"/>
            <a:ext cx="2966720" cy="77681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800"/>
              </a:lnSpc>
              <a:spcBef>
                <a:spcPts val="95"/>
              </a:spcBef>
            </a:pPr>
            <a:r>
              <a:rPr lang="es-ES" spc="-135" dirty="0"/>
              <a:t>Consejos y trucos </a:t>
            </a:r>
            <a:r>
              <a:rPr u="heavy" spc="-80" dirty="0">
                <a:solidFill>
                  <a:srgbClr val="00FFFF"/>
                </a:solidFill>
                <a:uFill>
                  <a:solidFill>
                    <a:srgbClr val="00FFFF"/>
                  </a:solidFill>
                </a:uFill>
                <a:hlinkClick r:id="rId3"/>
              </a:rPr>
              <a:t>16personalities.com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55701" y="1047750"/>
            <a:ext cx="4646062" cy="3134833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401955" indent="-389255">
              <a:lnSpc>
                <a:spcPct val="100000"/>
              </a:lnSpc>
              <a:spcBef>
                <a:spcPts val="585"/>
              </a:spcBef>
              <a:buFont typeface="Arial"/>
              <a:buChar char="●"/>
              <a:tabLst>
                <a:tab pos="401955" algn="l"/>
              </a:tabLst>
            </a:pPr>
            <a:r>
              <a:rPr lang="en-US" sz="2100" spc="-130" dirty="0">
                <a:solidFill>
                  <a:schemeClr val="bg1"/>
                </a:solidFill>
                <a:latin typeface="Calibri"/>
                <a:cs typeface="Calibri"/>
              </a:rPr>
              <a:t>Antes de </a:t>
            </a:r>
            <a:r>
              <a:rPr lang="en-US" sz="2100" spc="-130" dirty="0" err="1">
                <a:solidFill>
                  <a:schemeClr val="bg1"/>
                </a:solidFill>
                <a:latin typeface="Calibri"/>
                <a:cs typeface="Calibri"/>
              </a:rPr>
              <a:t>comenzar</a:t>
            </a:r>
            <a:r>
              <a:rPr lang="en-US" sz="2100" spc="-130" dirty="0">
                <a:solidFill>
                  <a:schemeClr val="bg1"/>
                </a:solidFill>
                <a:latin typeface="Calibri"/>
                <a:cs typeface="Calibri"/>
              </a:rPr>
              <a:t>: </a:t>
            </a:r>
          </a:p>
          <a:p>
            <a:pPr marL="859155" lvl="1" indent="-358775">
              <a:lnSpc>
                <a:spcPct val="100000"/>
              </a:lnSpc>
              <a:spcBef>
                <a:spcPts val="305"/>
              </a:spcBef>
              <a:buFont typeface="Arial"/>
              <a:buChar char="○"/>
              <a:tabLst>
                <a:tab pos="859155" algn="l"/>
              </a:tabLst>
            </a:pPr>
            <a:r>
              <a:rPr lang="en-US" sz="1700" spc="-85" dirty="0" err="1">
                <a:solidFill>
                  <a:schemeClr val="bg1"/>
                </a:solidFill>
                <a:latin typeface="Calibri"/>
                <a:cs typeface="Calibri"/>
              </a:rPr>
              <a:t>Entorno</a:t>
            </a:r>
            <a:r>
              <a:rPr lang="en-US" sz="1700" spc="-85" dirty="0">
                <a:solidFill>
                  <a:schemeClr val="bg1"/>
                </a:solidFill>
                <a:latin typeface="Calibri"/>
                <a:cs typeface="Calibri"/>
              </a:rPr>
              <a:t>: Sin </a:t>
            </a:r>
            <a:r>
              <a:rPr lang="en-US" sz="1700" spc="-85" dirty="0" err="1">
                <a:solidFill>
                  <a:schemeClr val="bg1"/>
                </a:solidFill>
                <a:latin typeface="Calibri"/>
                <a:cs typeface="Calibri"/>
              </a:rPr>
              <a:t>distracciones</a:t>
            </a:r>
            <a:endParaRPr lang="en-US" sz="1700" spc="-85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859155" lvl="1" indent="-358775">
              <a:lnSpc>
                <a:spcPct val="100000"/>
              </a:lnSpc>
              <a:spcBef>
                <a:spcPts val="305"/>
              </a:spcBef>
              <a:buFont typeface="Arial"/>
              <a:buChar char="○"/>
              <a:tabLst>
                <a:tab pos="859155" algn="l"/>
              </a:tabLst>
            </a:pPr>
            <a:r>
              <a:rPr lang="en-US" sz="1700" spc="-110" dirty="0" err="1">
                <a:solidFill>
                  <a:schemeClr val="bg1"/>
                </a:solidFill>
                <a:latin typeface="Calibri"/>
                <a:cs typeface="Calibri"/>
              </a:rPr>
              <a:t>Personalmente</a:t>
            </a:r>
            <a:r>
              <a:rPr lang="en-US" sz="1700" spc="-110" dirty="0">
                <a:solidFill>
                  <a:schemeClr val="bg1"/>
                </a:solidFill>
                <a:latin typeface="Calibri"/>
                <a:cs typeface="Calibri"/>
              </a:rPr>
              <a:t>: </a:t>
            </a:r>
            <a:r>
              <a:rPr lang="en-US" sz="1700" spc="-110" dirty="0" err="1">
                <a:solidFill>
                  <a:schemeClr val="bg1"/>
                </a:solidFill>
                <a:latin typeface="Calibri"/>
                <a:cs typeface="Calibri"/>
              </a:rPr>
              <a:t>Tranquilo</a:t>
            </a:r>
            <a:r>
              <a:rPr lang="en-US" sz="1700" spc="-110" dirty="0">
                <a:solidFill>
                  <a:schemeClr val="bg1"/>
                </a:solidFill>
                <a:latin typeface="Calibri"/>
                <a:cs typeface="Calibri"/>
              </a:rPr>
              <a:t>, </a:t>
            </a:r>
            <a:r>
              <a:rPr lang="en-US" sz="1700" spc="-110" dirty="0" err="1">
                <a:solidFill>
                  <a:schemeClr val="bg1"/>
                </a:solidFill>
                <a:latin typeface="Calibri"/>
                <a:cs typeface="Calibri"/>
              </a:rPr>
              <a:t>concentrado</a:t>
            </a:r>
            <a:r>
              <a:rPr lang="en-US" sz="1700" spc="-110" dirty="0">
                <a:solidFill>
                  <a:schemeClr val="bg1"/>
                </a:solidFill>
                <a:latin typeface="Calibri"/>
                <a:cs typeface="Calibri"/>
              </a:rPr>
              <a:t>, con </a:t>
            </a:r>
            <a:r>
              <a:rPr lang="en-US" sz="1700" spc="-110" dirty="0" err="1">
                <a:solidFill>
                  <a:schemeClr val="bg1"/>
                </a:solidFill>
                <a:latin typeface="Calibri"/>
                <a:cs typeface="Calibri"/>
              </a:rPr>
              <a:t>energía</a:t>
            </a:r>
            <a:endParaRPr lang="en-US" sz="1700" spc="-11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859155" lvl="1" indent="-358775">
              <a:lnSpc>
                <a:spcPct val="100000"/>
              </a:lnSpc>
              <a:spcBef>
                <a:spcPts val="305"/>
              </a:spcBef>
              <a:buFont typeface="Arial"/>
              <a:buChar char="○"/>
              <a:tabLst>
                <a:tab pos="859155" algn="l"/>
              </a:tabLst>
            </a:pPr>
            <a:r>
              <a:rPr lang="es-ES" sz="1700" dirty="0">
                <a:solidFill>
                  <a:schemeClr val="bg1"/>
                </a:solidFill>
                <a:latin typeface="Calibri"/>
                <a:cs typeface="Calibri"/>
              </a:rPr>
              <a:t>Herramientas opcionales: Papel y bolígrafo</a:t>
            </a:r>
            <a:endParaRPr sz="17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401955" indent="-389255">
              <a:lnSpc>
                <a:spcPct val="100000"/>
              </a:lnSpc>
              <a:spcBef>
                <a:spcPts val="290"/>
              </a:spcBef>
              <a:buFont typeface="Arial"/>
              <a:buChar char="●"/>
              <a:tabLst>
                <a:tab pos="401955" algn="l"/>
              </a:tabLst>
            </a:pPr>
            <a:r>
              <a:rPr sz="2100" spc="-10" dirty="0">
                <a:solidFill>
                  <a:schemeClr val="bg1"/>
                </a:solidFill>
                <a:latin typeface="Calibri"/>
                <a:cs typeface="Calibri"/>
              </a:rPr>
              <a:t>Dur</a:t>
            </a:r>
            <a:r>
              <a:rPr lang="en-US" sz="2100" spc="-10" dirty="0">
                <a:solidFill>
                  <a:schemeClr val="bg1"/>
                </a:solidFill>
                <a:latin typeface="Calibri"/>
                <a:cs typeface="Calibri"/>
              </a:rPr>
              <a:t>ante</a:t>
            </a:r>
            <a:endParaRPr sz="21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859155" lvl="1" indent="-358775">
              <a:lnSpc>
                <a:spcPct val="100000"/>
              </a:lnSpc>
              <a:spcBef>
                <a:spcPts val="395"/>
              </a:spcBef>
              <a:buFont typeface="Arial"/>
              <a:buChar char="○"/>
              <a:tabLst>
                <a:tab pos="859155" algn="l"/>
              </a:tabLst>
            </a:pPr>
            <a:r>
              <a:rPr lang="en-US" sz="1700" dirty="0" err="1">
                <a:solidFill>
                  <a:schemeClr val="bg1"/>
                </a:solidFill>
                <a:latin typeface="Calibri"/>
                <a:cs typeface="Calibri"/>
              </a:rPr>
              <a:t>Controla</a:t>
            </a:r>
            <a:r>
              <a:rPr lang="en-US" sz="17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Calibri"/>
                <a:cs typeface="Calibri"/>
              </a:rPr>
              <a:t>tu</a:t>
            </a:r>
            <a:r>
              <a:rPr lang="en-US" sz="17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1700" dirty="0" err="1">
                <a:solidFill>
                  <a:schemeClr val="bg1"/>
                </a:solidFill>
                <a:latin typeface="Calibri"/>
                <a:cs typeface="Calibri"/>
              </a:rPr>
              <a:t>ritmo</a:t>
            </a:r>
            <a:endParaRPr sz="17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859155" lvl="1" indent="-358775">
              <a:lnSpc>
                <a:spcPct val="100000"/>
              </a:lnSpc>
              <a:spcBef>
                <a:spcPts val="305"/>
              </a:spcBef>
              <a:buFont typeface="Arial"/>
              <a:buChar char="○"/>
              <a:tabLst>
                <a:tab pos="859155" algn="l"/>
              </a:tabLst>
            </a:pPr>
            <a:r>
              <a:rPr lang="es-ES" sz="1700" spc="-105" dirty="0">
                <a:solidFill>
                  <a:schemeClr val="bg1"/>
                </a:solidFill>
                <a:latin typeface="Calibri"/>
                <a:cs typeface="Calibri"/>
              </a:rPr>
              <a:t>Lee las preguntas tantas veces como necesites</a:t>
            </a:r>
          </a:p>
          <a:p>
            <a:pPr marL="859155" lvl="1" indent="-358775">
              <a:lnSpc>
                <a:spcPct val="100000"/>
              </a:lnSpc>
              <a:spcBef>
                <a:spcPts val="305"/>
              </a:spcBef>
              <a:buFont typeface="Arial"/>
              <a:buChar char="○"/>
              <a:tabLst>
                <a:tab pos="859155" algn="l"/>
              </a:tabLst>
            </a:pPr>
            <a:r>
              <a:rPr lang="es-ES" sz="1700" spc="-65" dirty="0">
                <a:solidFill>
                  <a:schemeClr val="bg1"/>
                </a:solidFill>
                <a:latin typeface="Calibri"/>
                <a:cs typeface="Calibri"/>
              </a:rPr>
              <a:t>Utiliza la gama de respuestas disponibles</a:t>
            </a:r>
          </a:p>
          <a:p>
            <a:pPr marL="859155" lvl="1" indent="-358775">
              <a:lnSpc>
                <a:spcPct val="100000"/>
              </a:lnSpc>
              <a:spcBef>
                <a:spcPts val="305"/>
              </a:spcBef>
              <a:buFont typeface="Arial"/>
              <a:buChar char="○"/>
              <a:tabLst>
                <a:tab pos="859155" algn="l"/>
              </a:tabLst>
            </a:pPr>
            <a:r>
              <a:rPr lang="en-US" sz="1700" spc="-185" dirty="0">
                <a:solidFill>
                  <a:schemeClr val="bg1"/>
                </a:solidFill>
                <a:latin typeface="Calibri"/>
                <a:cs typeface="Calibri"/>
              </a:rPr>
              <a:t>Retrocede </a:t>
            </a:r>
            <a:r>
              <a:rPr lang="en-US" sz="1700" spc="-185" dirty="0" err="1">
                <a:solidFill>
                  <a:schemeClr val="bg1"/>
                </a:solidFill>
                <a:latin typeface="Calibri"/>
                <a:cs typeface="Calibri"/>
              </a:rPr>
              <a:t>si</a:t>
            </a:r>
            <a:r>
              <a:rPr lang="en-US" sz="1700" spc="-185" dirty="0">
                <a:solidFill>
                  <a:schemeClr val="bg1"/>
                </a:solidFill>
                <a:latin typeface="Calibri"/>
                <a:cs typeface="Calibri"/>
              </a:rPr>
              <a:t> lo </a:t>
            </a:r>
            <a:r>
              <a:rPr lang="en-US" sz="1700" spc="-185" dirty="0" err="1">
                <a:solidFill>
                  <a:schemeClr val="bg1"/>
                </a:solidFill>
                <a:latin typeface="Calibri"/>
                <a:cs typeface="Calibri"/>
              </a:rPr>
              <a:t>necesitas</a:t>
            </a:r>
            <a:endParaRPr sz="17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5" name="object 5">
            <a:hlinkClick r:id="rId4"/>
          </p:cNvPr>
          <p:cNvSpPr/>
          <p:nvPr/>
        </p:nvSpPr>
        <p:spPr>
          <a:xfrm>
            <a:off x="4953899" y="144375"/>
            <a:ext cx="4037965" cy="4145279"/>
          </a:xfrm>
          <a:custGeom>
            <a:avLst/>
            <a:gdLst/>
            <a:ahLst/>
            <a:cxnLst/>
            <a:rect l="l" t="t" r="r" b="b"/>
            <a:pathLst>
              <a:path w="4037965" h="4145279">
                <a:moveTo>
                  <a:pt x="4037699" y="4144949"/>
                </a:moveTo>
                <a:lnTo>
                  <a:pt x="0" y="4144949"/>
                </a:lnTo>
                <a:lnTo>
                  <a:pt x="0" y="0"/>
                </a:lnTo>
                <a:lnTo>
                  <a:pt x="4037699" y="0"/>
                </a:lnTo>
                <a:lnTo>
                  <a:pt x="4037699" y="41449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12939" rIns="0" bIns="0" rtlCol="0">
            <a:spAutoFit/>
          </a:bodyPr>
          <a:lstStyle/>
          <a:p>
            <a:pPr marL="156845">
              <a:lnSpc>
                <a:spcPct val="100000"/>
              </a:lnSpc>
              <a:spcBef>
                <a:spcPts val="120"/>
              </a:spcBef>
            </a:pPr>
            <a:r>
              <a:rPr lang="es-ES" spc="-225" dirty="0"/>
              <a:t>Y la personalidad es tuya…. :)</a:t>
            </a:r>
            <a:endParaRPr spc="-25" dirty="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436954" y="1462095"/>
            <a:ext cx="5201845" cy="30392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7195" indent="-404495">
              <a:lnSpc>
                <a:spcPts val="2690"/>
              </a:lnSpc>
              <a:spcBef>
                <a:spcPts val="100"/>
              </a:spcBef>
              <a:buFont typeface="Arial"/>
              <a:buChar char="●"/>
              <a:tabLst>
                <a:tab pos="417195" algn="l"/>
              </a:tabLst>
            </a:pPr>
            <a:r>
              <a:rPr lang="es-ES" spc="-155" dirty="0"/>
              <a:t>Mira tus resultados</a:t>
            </a:r>
          </a:p>
          <a:p>
            <a:pPr marL="417195" indent="-404495">
              <a:lnSpc>
                <a:spcPts val="2690"/>
              </a:lnSpc>
              <a:spcBef>
                <a:spcPts val="100"/>
              </a:spcBef>
              <a:buFont typeface="Arial"/>
              <a:buChar char="●"/>
              <a:tabLst>
                <a:tab pos="417195" algn="l"/>
              </a:tabLst>
            </a:pPr>
            <a:r>
              <a:rPr lang="es-ES" spc="-150" dirty="0"/>
              <a:t>Opcional: Tómese unos minutos para escribir en su diario.</a:t>
            </a:r>
          </a:p>
          <a:p>
            <a:pPr marL="874394" lvl="1" indent="-374015">
              <a:lnSpc>
                <a:spcPts val="2165"/>
              </a:lnSpc>
              <a:buFont typeface="Arial"/>
              <a:buChar char="○"/>
              <a:tabLst>
                <a:tab pos="874394" algn="l"/>
              </a:tabLst>
            </a:pPr>
            <a:r>
              <a:rPr lang="en-US" sz="1900" spc="-120" dirty="0">
                <a:solidFill>
                  <a:srgbClr val="FFFFFF"/>
                </a:solidFill>
                <a:latin typeface="Calibri"/>
                <a:cs typeface="Calibri"/>
              </a:rPr>
              <a:t>¿</a:t>
            </a:r>
            <a:r>
              <a:rPr lang="en-US" sz="1900" spc="-120" dirty="0" err="1">
                <a:solidFill>
                  <a:srgbClr val="FFFFFF"/>
                </a:solidFill>
                <a:latin typeface="Calibri"/>
                <a:cs typeface="Calibri"/>
              </a:rPr>
              <a:t>Cómo</a:t>
            </a:r>
            <a:r>
              <a:rPr lang="en-US" sz="1900" spc="-1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900" spc="-120" dirty="0" err="1">
                <a:solidFill>
                  <a:srgbClr val="FFFFFF"/>
                </a:solidFill>
                <a:latin typeface="Calibri"/>
                <a:cs typeface="Calibri"/>
              </a:rPr>
              <a:t>fue</a:t>
            </a:r>
            <a:r>
              <a:rPr lang="en-US" sz="1900" spc="-120" dirty="0">
                <a:solidFill>
                  <a:srgbClr val="FFFFFF"/>
                </a:solidFill>
                <a:latin typeface="Calibri"/>
                <a:cs typeface="Calibri"/>
              </a:rPr>
              <a:t> la </a:t>
            </a:r>
            <a:r>
              <a:rPr lang="en-US" sz="1900" spc="-120" dirty="0" err="1">
                <a:solidFill>
                  <a:srgbClr val="FFFFFF"/>
                </a:solidFill>
                <a:latin typeface="Calibri"/>
                <a:cs typeface="Calibri"/>
              </a:rPr>
              <a:t>experiencia</a:t>
            </a:r>
            <a:r>
              <a:rPr lang="en-US" sz="1900" spc="-120" dirty="0">
                <a:solidFill>
                  <a:srgbClr val="FFFFFF"/>
                </a:solidFill>
                <a:latin typeface="Calibri"/>
                <a:cs typeface="Calibri"/>
              </a:rPr>
              <a:t>?</a:t>
            </a:r>
          </a:p>
          <a:p>
            <a:pPr marL="874394" lvl="1" indent="-374015">
              <a:lnSpc>
                <a:spcPts val="2165"/>
              </a:lnSpc>
              <a:buFont typeface="Arial"/>
              <a:buChar char="○"/>
              <a:tabLst>
                <a:tab pos="874394" algn="l"/>
              </a:tabLst>
            </a:pPr>
            <a:r>
              <a:rPr lang="en-US" sz="1900" spc="-190" dirty="0">
                <a:solidFill>
                  <a:srgbClr val="FFFFFF"/>
                </a:solidFill>
                <a:latin typeface="Calibri"/>
                <a:cs typeface="Calibri"/>
              </a:rPr>
              <a:t>¿</a:t>
            </a:r>
            <a:r>
              <a:rPr lang="en-US" sz="1900" spc="-190" dirty="0" err="1">
                <a:solidFill>
                  <a:srgbClr val="FFFFFF"/>
                </a:solidFill>
                <a:latin typeface="Calibri"/>
                <a:cs typeface="Calibri"/>
              </a:rPr>
              <a:t>Te</a:t>
            </a:r>
            <a:r>
              <a:rPr lang="en-US" sz="1900" spc="-1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900" spc="-190" dirty="0" err="1">
                <a:solidFill>
                  <a:srgbClr val="FFFFFF"/>
                </a:solidFill>
                <a:latin typeface="Calibri"/>
                <a:cs typeface="Calibri"/>
              </a:rPr>
              <a:t>sorprendió</a:t>
            </a:r>
            <a:r>
              <a:rPr lang="en-US" sz="1900" spc="-1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900" spc="-190" dirty="0" err="1">
                <a:solidFill>
                  <a:srgbClr val="FFFFFF"/>
                </a:solidFill>
                <a:latin typeface="Calibri"/>
                <a:cs typeface="Calibri"/>
              </a:rPr>
              <a:t>alguna</a:t>
            </a:r>
            <a:r>
              <a:rPr lang="en-US" sz="1900" spc="-1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900" spc="-190" dirty="0" err="1">
                <a:solidFill>
                  <a:srgbClr val="FFFFFF"/>
                </a:solidFill>
                <a:latin typeface="Calibri"/>
                <a:cs typeface="Calibri"/>
              </a:rPr>
              <a:t>pregunta</a:t>
            </a:r>
            <a:r>
              <a:rPr lang="en-US" sz="1900" spc="-190" dirty="0">
                <a:solidFill>
                  <a:srgbClr val="FFFFFF"/>
                </a:solidFill>
                <a:latin typeface="Calibri"/>
                <a:cs typeface="Calibri"/>
              </a:rPr>
              <a:t>?</a:t>
            </a:r>
          </a:p>
          <a:p>
            <a:pPr marL="874394" lvl="1" indent="-374015">
              <a:lnSpc>
                <a:spcPts val="2165"/>
              </a:lnSpc>
              <a:buFont typeface="Arial"/>
              <a:buChar char="○"/>
              <a:tabLst>
                <a:tab pos="874394" algn="l"/>
              </a:tabLst>
            </a:pPr>
            <a:r>
              <a:rPr lang="es-ES" sz="1900" spc="-190" dirty="0">
                <a:solidFill>
                  <a:srgbClr val="FFFFFF"/>
                </a:solidFill>
                <a:latin typeface="Calibri"/>
                <a:cs typeface="Calibri"/>
              </a:rPr>
              <a:t>¿Estás de acuerdo con los resultados? ¿Por qué sí o por qué no?</a:t>
            </a:r>
          </a:p>
          <a:p>
            <a:pPr marL="874394" lvl="1" indent="-374015">
              <a:lnSpc>
                <a:spcPts val="2165"/>
              </a:lnSpc>
              <a:buFont typeface="Arial"/>
              <a:buChar char="○"/>
              <a:tabLst>
                <a:tab pos="874394" algn="l"/>
              </a:tabLst>
            </a:pPr>
            <a:r>
              <a:rPr lang="en-US" sz="1900" spc="-190" dirty="0">
                <a:solidFill>
                  <a:srgbClr val="FFFFFF"/>
                </a:solidFill>
                <a:latin typeface="Calibri"/>
                <a:cs typeface="Calibri"/>
              </a:rPr>
              <a:t>¿</a:t>
            </a:r>
            <a:r>
              <a:rPr lang="en-US" sz="1900" spc="-190" dirty="0" err="1">
                <a:solidFill>
                  <a:srgbClr val="FFFFFF"/>
                </a:solidFill>
                <a:latin typeface="Calibri"/>
                <a:cs typeface="Calibri"/>
              </a:rPr>
              <a:t>Qué</a:t>
            </a:r>
            <a:r>
              <a:rPr lang="en-US" sz="1900" spc="-1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900" spc="-190" dirty="0" err="1">
                <a:solidFill>
                  <a:srgbClr val="FFFFFF"/>
                </a:solidFill>
                <a:latin typeface="Calibri"/>
                <a:cs typeface="Calibri"/>
              </a:rPr>
              <a:t>te</a:t>
            </a:r>
            <a:r>
              <a:rPr lang="en-US" sz="1900" spc="-1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900" spc="-190" dirty="0" err="1">
                <a:solidFill>
                  <a:srgbClr val="FFFFFF"/>
                </a:solidFill>
                <a:latin typeface="Calibri"/>
                <a:cs typeface="Calibri"/>
              </a:rPr>
              <a:t>resultó</a:t>
            </a:r>
            <a:r>
              <a:rPr lang="en-US" sz="1900" spc="-1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900" spc="-190" dirty="0" err="1">
                <a:solidFill>
                  <a:srgbClr val="FFFFFF"/>
                </a:solidFill>
                <a:latin typeface="Calibri"/>
                <a:cs typeface="Calibri"/>
              </a:rPr>
              <a:t>valioso</a:t>
            </a:r>
            <a:r>
              <a:rPr lang="en-US" sz="1900" spc="-190" dirty="0">
                <a:solidFill>
                  <a:srgbClr val="FFFFFF"/>
                </a:solidFill>
                <a:latin typeface="Calibri"/>
                <a:cs typeface="Calibri"/>
              </a:rPr>
              <a:t>?</a:t>
            </a:r>
          </a:p>
          <a:p>
            <a:pPr marL="874394" lvl="1" indent="-374015">
              <a:lnSpc>
                <a:spcPts val="2165"/>
              </a:lnSpc>
              <a:buFont typeface="Arial"/>
              <a:buChar char="○"/>
              <a:tabLst>
                <a:tab pos="874394" algn="l"/>
              </a:tabLst>
            </a:pPr>
            <a:r>
              <a:rPr lang="en-US" sz="1900" spc="-190" dirty="0">
                <a:solidFill>
                  <a:srgbClr val="FFFFFF"/>
                </a:solidFill>
                <a:latin typeface="Calibri"/>
                <a:cs typeface="Calibri"/>
              </a:rPr>
              <a:t>¿</a:t>
            </a:r>
            <a:r>
              <a:rPr lang="en-US" sz="1900" spc="-190" dirty="0" err="1">
                <a:solidFill>
                  <a:srgbClr val="FFFFFF"/>
                </a:solidFill>
                <a:latin typeface="Calibri"/>
                <a:cs typeface="Calibri"/>
              </a:rPr>
              <a:t>Qué</a:t>
            </a:r>
            <a:r>
              <a:rPr lang="en-US" sz="1900" spc="-1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900" spc="-190" dirty="0" err="1">
                <a:solidFill>
                  <a:srgbClr val="FFFFFF"/>
                </a:solidFill>
                <a:latin typeface="Calibri"/>
                <a:cs typeface="Calibri"/>
              </a:rPr>
              <a:t>aprendiste</a:t>
            </a:r>
            <a:r>
              <a:rPr lang="en-US" sz="1900" spc="-1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900" spc="-190" dirty="0" err="1">
                <a:solidFill>
                  <a:srgbClr val="FFFFFF"/>
                </a:solidFill>
                <a:latin typeface="Calibri"/>
                <a:cs typeface="Calibri"/>
              </a:rPr>
              <a:t>sobre</a:t>
            </a:r>
            <a:r>
              <a:rPr lang="en-US" sz="1900" spc="-1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900" spc="-190" dirty="0" err="1">
                <a:solidFill>
                  <a:srgbClr val="FFFFFF"/>
                </a:solidFill>
                <a:latin typeface="Calibri"/>
                <a:cs typeface="Calibri"/>
              </a:rPr>
              <a:t>ti</a:t>
            </a:r>
            <a:r>
              <a:rPr lang="en-US" sz="1900" spc="-190" dirty="0">
                <a:solidFill>
                  <a:srgbClr val="FFFFFF"/>
                </a:solidFill>
                <a:latin typeface="Calibri"/>
                <a:cs typeface="Calibri"/>
              </a:rPr>
              <a:t>?</a:t>
            </a:r>
          </a:p>
          <a:p>
            <a:pPr marL="874394" lvl="1" indent="-374015">
              <a:lnSpc>
                <a:spcPts val="2165"/>
              </a:lnSpc>
              <a:buFont typeface="Arial"/>
              <a:buChar char="○"/>
              <a:tabLst>
                <a:tab pos="874394" algn="l"/>
              </a:tabLst>
            </a:pPr>
            <a:r>
              <a:rPr lang="es-ES" sz="1900" spc="-190" dirty="0">
                <a:solidFill>
                  <a:srgbClr val="FFFFFF"/>
                </a:solidFill>
                <a:latin typeface="Calibri"/>
                <a:cs typeface="Calibri"/>
              </a:rPr>
              <a:t>¿Qué te recordó esto sobre ti?</a:t>
            </a:r>
            <a:endParaRPr lang="en-US" sz="1900" spc="-19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82650" y="932299"/>
            <a:ext cx="2375850" cy="372870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256</Words>
  <Application>Microsoft Office PowerPoint</Application>
  <PresentationFormat>On-screen Show (16:9)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Por qué todo se trata de mí</vt:lpstr>
      <vt:lpstr>Es hora de hacer el trabajo: 16 Personalidades</vt:lpstr>
      <vt:lpstr>Consejos y trucos 16personalities.com</vt:lpstr>
      <vt:lpstr>Y la personalidad es tuya…. :)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Marin, Vanessa</cp:lastModifiedBy>
  <cp:revision>1</cp:revision>
  <dcterms:created xsi:type="dcterms:W3CDTF">2025-05-08T19:53:44Z</dcterms:created>
  <dcterms:modified xsi:type="dcterms:W3CDTF">2025-05-08T20:19:25Z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