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5143500" type="screen16x9"/>
  <p:notesSz cx="9144000" cy="51435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988" y="5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1594485"/>
            <a:ext cx="7772400" cy="108013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2880360"/>
            <a:ext cx="6400800" cy="12858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5/13/2025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500" b="0" i="0">
                <a:solidFill>
                  <a:schemeClr val="bg1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000" b="0" i="0">
                <a:solidFill>
                  <a:schemeClr val="bg1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5/13/2025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500" b="0" i="0">
                <a:solidFill>
                  <a:schemeClr val="bg1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183005"/>
            <a:ext cx="3977640" cy="3394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183005"/>
            <a:ext cx="3977640" cy="3394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5/13/2025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500" b="0" i="0">
                <a:solidFill>
                  <a:schemeClr val="bg1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5/13/2025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5/13/2025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5143499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40322" y="385076"/>
            <a:ext cx="1282065" cy="4095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500" b="0" i="0">
                <a:solidFill>
                  <a:schemeClr val="bg1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40321" y="900718"/>
            <a:ext cx="8464550" cy="314832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0" i="0">
                <a:solidFill>
                  <a:schemeClr val="bg1"/>
                </a:solidFill>
                <a:latin typeface="Tahoma"/>
                <a:cs typeface="Tahoma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4783455"/>
            <a:ext cx="292608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4783455"/>
            <a:ext cx="210312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5/13/2025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4783455"/>
            <a:ext cx="210312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portal.ilcis.intocareers.org/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1313656" y="1224265"/>
            <a:ext cx="6516688" cy="2694969"/>
          </a:xfrm>
          <a:prstGeom prst="rect">
            <a:avLst/>
          </a:prstGeom>
        </p:spPr>
        <p:txBody>
          <a:bodyPr vert="horz" wrap="square" lIns="0" tIns="121285" rIns="0" bIns="0" rtlCol="0">
            <a:spAutoFit/>
          </a:bodyPr>
          <a:lstStyle/>
          <a:p>
            <a:pPr algn="ctr">
              <a:lnSpc>
                <a:spcPct val="100000"/>
              </a:lnSpc>
              <a:spcBef>
                <a:spcPts val="955"/>
              </a:spcBef>
            </a:pPr>
            <a:r>
              <a:rPr lang="es-ES" sz="5200" spc="-335" dirty="0">
                <a:solidFill>
                  <a:srgbClr val="FFFFFF"/>
                </a:solidFill>
                <a:latin typeface="Calibri"/>
                <a:cs typeface="Calibri"/>
              </a:rPr>
              <a:t>Taller sobre el desarrollo personal</a:t>
            </a:r>
          </a:p>
          <a:p>
            <a:pPr algn="ctr">
              <a:lnSpc>
                <a:spcPct val="100000"/>
              </a:lnSpc>
              <a:spcBef>
                <a:spcPts val="509"/>
              </a:spcBef>
            </a:pPr>
            <a:r>
              <a:rPr lang="es-ES" sz="3100" spc="-200" dirty="0">
                <a:solidFill>
                  <a:srgbClr val="FFFFFF"/>
                </a:solidFill>
                <a:latin typeface="Tahoma"/>
                <a:cs typeface="Tahoma"/>
              </a:rPr>
              <a:t>Parte 3: Recursos para el desarrollo futuro</a:t>
            </a:r>
            <a:endParaRPr sz="3950" dirty="0">
              <a:latin typeface="Tahoma"/>
              <a:cs typeface="Tahoma"/>
            </a:endParaRPr>
          </a:p>
          <a:p>
            <a:pPr algn="ctr">
              <a:lnSpc>
                <a:spcPct val="100000"/>
              </a:lnSpc>
            </a:pPr>
            <a:r>
              <a:rPr sz="2800" spc="-295" dirty="0">
                <a:solidFill>
                  <a:srgbClr val="C9DAF8"/>
                </a:solidFill>
                <a:latin typeface="Tahoma"/>
                <a:cs typeface="Tahoma"/>
              </a:rPr>
              <a:t>Amber</a:t>
            </a:r>
            <a:r>
              <a:rPr sz="2800" spc="-215" dirty="0">
                <a:solidFill>
                  <a:srgbClr val="C9DAF8"/>
                </a:solidFill>
                <a:latin typeface="Tahoma"/>
                <a:cs typeface="Tahoma"/>
              </a:rPr>
              <a:t> </a:t>
            </a:r>
            <a:r>
              <a:rPr sz="2800" spc="-315" dirty="0">
                <a:solidFill>
                  <a:srgbClr val="C9DAF8"/>
                </a:solidFill>
                <a:latin typeface="Tahoma"/>
                <a:cs typeface="Tahoma"/>
              </a:rPr>
              <a:t>Loveshe</a:t>
            </a:r>
            <a:endParaRPr sz="2800" dirty="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3499"/>
          </a:xfrm>
          <a:prstGeom prst="rect">
            <a:avLst/>
          </a:prstGeom>
        </p:spPr>
      </p:pic>
      <p:grpSp>
        <p:nvGrpSpPr>
          <p:cNvPr id="3" name="object 3"/>
          <p:cNvGrpSpPr/>
          <p:nvPr/>
        </p:nvGrpSpPr>
        <p:grpSpPr>
          <a:xfrm>
            <a:off x="4747691" y="3303909"/>
            <a:ext cx="4084954" cy="972819"/>
            <a:chOff x="4747691" y="3303909"/>
            <a:chExt cx="4084954" cy="972819"/>
          </a:xfrm>
        </p:grpSpPr>
        <p:sp>
          <p:nvSpPr>
            <p:cNvPr id="4" name="object 4"/>
            <p:cNvSpPr/>
            <p:nvPr/>
          </p:nvSpPr>
          <p:spPr>
            <a:xfrm>
              <a:off x="4752454" y="3308672"/>
              <a:ext cx="3983990" cy="963294"/>
            </a:xfrm>
            <a:custGeom>
              <a:avLst/>
              <a:gdLst/>
              <a:ahLst/>
              <a:cxnLst/>
              <a:rect l="l" t="t" r="r" b="b"/>
              <a:pathLst>
                <a:path w="3983990" h="963295">
                  <a:moveTo>
                    <a:pt x="3983405" y="0"/>
                  </a:moveTo>
                  <a:lnTo>
                    <a:pt x="0" y="0"/>
                  </a:lnTo>
                  <a:lnTo>
                    <a:pt x="0" y="962704"/>
                  </a:lnTo>
                  <a:lnTo>
                    <a:pt x="3983405" y="962704"/>
                  </a:lnTo>
                  <a:lnTo>
                    <a:pt x="3983405" y="0"/>
                  </a:lnTo>
                  <a:close/>
                </a:path>
              </a:pathLst>
            </a:custGeom>
            <a:solidFill>
              <a:srgbClr val="EEEEEE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4752454" y="3308672"/>
              <a:ext cx="3983990" cy="963294"/>
            </a:xfrm>
            <a:custGeom>
              <a:avLst/>
              <a:gdLst/>
              <a:ahLst/>
              <a:cxnLst/>
              <a:rect l="l" t="t" r="r" b="b"/>
              <a:pathLst>
                <a:path w="3983990" h="963295">
                  <a:moveTo>
                    <a:pt x="0" y="962704"/>
                  </a:moveTo>
                  <a:lnTo>
                    <a:pt x="3983405" y="962704"/>
                  </a:lnTo>
                  <a:lnTo>
                    <a:pt x="3983405" y="0"/>
                  </a:lnTo>
                  <a:lnTo>
                    <a:pt x="0" y="0"/>
                  </a:lnTo>
                  <a:lnTo>
                    <a:pt x="0" y="962704"/>
                  </a:lnTo>
                  <a:close/>
                </a:path>
              </a:pathLst>
            </a:custGeom>
            <a:ln w="9525">
              <a:solidFill>
                <a:srgbClr val="595959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6" name="object 6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848847" y="3376399"/>
              <a:ext cx="3983443" cy="808700"/>
            </a:xfrm>
            <a:prstGeom prst="rect">
              <a:avLst/>
            </a:prstGeom>
          </p:spPr>
        </p:pic>
      </p:grpSp>
      <p:sp>
        <p:nvSpPr>
          <p:cNvPr id="7" name="object 7"/>
          <p:cNvSpPr txBox="1">
            <a:spLocks noGrp="1"/>
          </p:cNvSpPr>
          <p:nvPr>
            <p:ph type="title"/>
          </p:nvPr>
        </p:nvSpPr>
        <p:spPr>
          <a:xfrm>
            <a:off x="384726" y="202920"/>
            <a:ext cx="7692474" cy="446276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lang="es-ES" sz="2800" spc="-155" dirty="0"/>
              <a:t>Sistema de Información Profesional de Illinois (CIS)</a:t>
            </a:r>
            <a:endParaRPr sz="2800" dirty="0"/>
          </a:p>
        </p:txBody>
      </p:sp>
      <p:sp>
        <p:nvSpPr>
          <p:cNvPr id="8" name="object 8"/>
          <p:cNvSpPr txBox="1"/>
          <p:nvPr/>
        </p:nvSpPr>
        <p:spPr>
          <a:xfrm>
            <a:off x="459968" y="779792"/>
            <a:ext cx="7776845" cy="351891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94335" indent="-382270">
              <a:lnSpc>
                <a:spcPct val="100000"/>
              </a:lnSpc>
              <a:spcBef>
                <a:spcPts val="100"/>
              </a:spcBef>
              <a:buFont typeface="Arial"/>
              <a:buChar char="●"/>
              <a:tabLst>
                <a:tab pos="394335" algn="l"/>
                <a:tab pos="394970" algn="l"/>
              </a:tabLst>
            </a:pPr>
            <a:r>
              <a:rPr lang="en-US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Que es?</a:t>
            </a:r>
            <a:endParaRPr lang="en-U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851535" marR="5080" lvl="1" indent="-382270">
              <a:lnSpc>
                <a:spcPct val="100000"/>
              </a:lnSpc>
              <a:buFont typeface="Arial"/>
              <a:buChar char="○"/>
              <a:tabLst>
                <a:tab pos="851535" algn="l"/>
                <a:tab pos="852169" algn="l"/>
              </a:tabLst>
            </a:pPr>
            <a:r>
              <a:rPr lang="es-ES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Recurso en línea gratuito para obtener información laboral, evaluaciones, crear y almacenar tu portafolio profesional.</a:t>
            </a:r>
            <a:r>
              <a:rPr lang="en-US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endParaRPr lang="en-U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94335" indent="-382270">
              <a:lnSpc>
                <a:spcPct val="100000"/>
              </a:lnSpc>
              <a:buFont typeface="Arial"/>
              <a:buChar char="●"/>
              <a:tabLst>
                <a:tab pos="394335" algn="l"/>
                <a:tab pos="394970" algn="l"/>
              </a:tabLst>
            </a:pPr>
            <a:r>
              <a:rPr lang="en-US" dirty="0" err="1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Ventajas</a:t>
            </a:r>
            <a:r>
              <a:rPr lang="en-US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?</a:t>
            </a:r>
            <a:endParaRPr lang="en-US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851535" marR="5080" lvl="1" indent="-382270">
              <a:lnSpc>
                <a:spcPct val="100000"/>
              </a:lnSpc>
              <a:buFont typeface="Arial"/>
              <a:buChar char="○"/>
              <a:tabLst>
                <a:tab pos="851535" algn="l"/>
                <a:tab pos="852169" algn="l"/>
              </a:tabLst>
            </a:pPr>
            <a:r>
              <a:rPr lang="es-ES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Disponible 24/7, lugar seguro para almacenar información confidencial, acceso a tu información desde cualquier lugar, uso gratuito.</a:t>
            </a:r>
            <a:endParaRPr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94335" indent="-382270">
              <a:lnSpc>
                <a:spcPct val="100000"/>
              </a:lnSpc>
              <a:buFont typeface="Arial"/>
              <a:buChar char="●"/>
              <a:tabLst>
                <a:tab pos="394335" algn="l"/>
                <a:tab pos="394970" algn="l"/>
              </a:tabLst>
            </a:pPr>
            <a:r>
              <a:rPr lang="en-US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Que </a:t>
            </a:r>
            <a:r>
              <a:rPr lang="en-US" dirty="0" err="1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necesito</a:t>
            </a:r>
            <a:r>
              <a:rPr lang="en-US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para usar </a:t>
            </a:r>
            <a:r>
              <a:rPr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CIS?</a:t>
            </a:r>
            <a:endParaRPr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851535" lvl="1" indent="-382270">
              <a:lnSpc>
                <a:spcPct val="100000"/>
              </a:lnSpc>
              <a:buFont typeface="Arial"/>
              <a:buChar char="○"/>
              <a:tabLst>
                <a:tab pos="851535" algn="l"/>
                <a:tab pos="852169" algn="l"/>
              </a:tabLst>
            </a:pPr>
            <a:r>
              <a:rPr lang="es-ES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Conexión a internet, crear un nombre de usuario y una contraseña.</a:t>
            </a:r>
            <a:r>
              <a:rPr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connection</a:t>
            </a:r>
            <a:r>
              <a:rPr lang="en-US" dirty="0">
                <a:solidFill>
                  <a:srgbClr val="FFFFFF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</a:t>
            </a:r>
            <a:endParaRPr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332105">
              <a:lnSpc>
                <a:spcPct val="100000"/>
              </a:lnSpc>
              <a:spcBef>
                <a:spcPts val="2530"/>
              </a:spcBef>
            </a:pPr>
            <a:r>
              <a:rPr sz="2700" u="heavy" spc="-155" dirty="0">
                <a:solidFill>
                  <a:srgbClr val="00FFFF"/>
                </a:solidFill>
                <a:uFill>
                  <a:solidFill>
                    <a:srgbClr val="00FFFF"/>
                  </a:solidFill>
                </a:uFill>
                <a:latin typeface="Tahoma"/>
                <a:cs typeface="Tahoma"/>
                <a:hlinkClick r:id="rId4"/>
              </a:rPr>
              <a:t>portal.ilcis.intocareers.org</a:t>
            </a:r>
            <a:endParaRPr sz="2700" dirty="0">
              <a:latin typeface="Tahoma"/>
              <a:cs typeface="Tahoma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188074" y="811542"/>
            <a:ext cx="5907926" cy="415498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lang="es-ES" sz="2600" spc="-190" dirty="0"/>
              <a:t>16 recursos adicionales sobre la personalidad</a:t>
            </a:r>
            <a:endParaRPr sz="2600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D2FB3FF5-A0BF-83F6-5960-581570D7E1A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220" y="1504950"/>
            <a:ext cx="7925560" cy="2979408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3499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40322" y="385076"/>
            <a:ext cx="2350478" cy="400110"/>
          </a:xfrm>
          <a:prstGeom prst="rect">
            <a:avLst/>
          </a:prstGeom>
        </p:spPr>
        <p:txBody>
          <a:bodyPr vert="horz" wrap="square" lIns="0" tIns="1524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lang="en-US" dirty="0"/>
              <a:t>Conclusion</a:t>
            </a:r>
            <a:endParaRPr dirty="0"/>
          </a:p>
        </p:txBody>
      </p:sp>
      <p:sp>
        <p:nvSpPr>
          <p:cNvPr id="4" name="object 4"/>
          <p:cNvSpPr txBox="1">
            <a:spLocks noGrp="1"/>
          </p:cNvSpPr>
          <p:nvPr>
            <p:ph type="body" idx="1"/>
          </p:nvPr>
        </p:nvSpPr>
        <p:spPr>
          <a:xfrm>
            <a:off x="240321" y="900718"/>
            <a:ext cx="8464550" cy="3122137"/>
          </a:xfrm>
          <a:prstGeom prst="rect">
            <a:avLst/>
          </a:prstGeom>
        </p:spPr>
        <p:txBody>
          <a:bodyPr vert="horz" wrap="square" lIns="0" tIns="72390" rIns="0" bIns="0" rtlCol="0">
            <a:spAutoFit/>
          </a:bodyPr>
          <a:lstStyle/>
          <a:p>
            <a:pPr marL="469900" indent="-382270">
              <a:lnSpc>
                <a:spcPct val="100000"/>
              </a:lnSpc>
              <a:spcBef>
                <a:spcPts val="570"/>
              </a:spcBef>
              <a:buFont typeface="Arial"/>
              <a:buChar char="●"/>
              <a:tabLst>
                <a:tab pos="469265" algn="l"/>
                <a:tab pos="469900" algn="l"/>
              </a:tabLst>
            </a:pPr>
            <a:r>
              <a:rPr lang="es-ES" dirty="0"/>
              <a:t>Aprender y reflexionar más sobre uno mismo</a:t>
            </a:r>
            <a:endParaRPr dirty="0"/>
          </a:p>
          <a:p>
            <a:pPr marL="927100" lvl="1" indent="-351790">
              <a:lnSpc>
                <a:spcPct val="100000"/>
              </a:lnSpc>
              <a:spcBef>
                <a:spcPts val="375"/>
              </a:spcBef>
              <a:buFont typeface="Arial"/>
              <a:buChar char="○"/>
              <a:tabLst>
                <a:tab pos="926465" algn="l"/>
                <a:tab pos="927100" algn="l"/>
              </a:tabLst>
            </a:pPr>
            <a:r>
              <a:rPr lang="es-ES" sz="1600" dirty="0">
                <a:solidFill>
                  <a:srgbClr val="FFFFFF"/>
                </a:solidFill>
                <a:latin typeface="Tahoma"/>
                <a:cs typeface="Tahoma"/>
              </a:rPr>
              <a:t>Realizar la evaluación de las 16 Personalidades y analizar los resultados.</a:t>
            </a:r>
            <a:endParaRPr sz="1600" dirty="0">
              <a:latin typeface="Tahoma"/>
              <a:cs typeface="Tahoma"/>
            </a:endParaRPr>
          </a:p>
          <a:p>
            <a:pPr marL="469900" indent="-382270">
              <a:lnSpc>
                <a:spcPct val="100000"/>
              </a:lnSpc>
              <a:spcBef>
                <a:spcPts val="270"/>
              </a:spcBef>
              <a:buFont typeface="Arial"/>
              <a:buChar char="●"/>
              <a:tabLst>
                <a:tab pos="469265" algn="l"/>
                <a:tab pos="469900" algn="l"/>
              </a:tabLst>
            </a:pPr>
            <a:r>
              <a:rPr lang="en-US" dirty="0" err="1"/>
              <a:t>Adquirir</a:t>
            </a:r>
            <a:r>
              <a:rPr lang="en-US" dirty="0"/>
              <a:t> </a:t>
            </a:r>
            <a:r>
              <a:rPr lang="en-US" dirty="0" err="1"/>
              <a:t>vocabulario</a:t>
            </a:r>
            <a:r>
              <a:rPr lang="en-US" dirty="0"/>
              <a:t> para </a:t>
            </a:r>
            <a:r>
              <a:rPr lang="en-US" dirty="0" err="1"/>
              <a:t>comunicar</a:t>
            </a:r>
            <a:r>
              <a:rPr lang="en-US" dirty="0"/>
              <a:t> </a:t>
            </a:r>
            <a:r>
              <a:rPr lang="en-US" dirty="0" err="1"/>
              <a:t>necesidades</a:t>
            </a:r>
            <a:r>
              <a:rPr lang="en-US" dirty="0"/>
              <a:t> y </a:t>
            </a:r>
            <a:r>
              <a:rPr lang="en-US" dirty="0" err="1"/>
              <a:t>preferencias</a:t>
            </a:r>
            <a:endParaRPr dirty="0"/>
          </a:p>
          <a:p>
            <a:pPr marL="927100" marR="169545" lvl="1" indent="-351790">
              <a:lnSpc>
                <a:spcPct val="114999"/>
              </a:lnSpc>
              <a:spcBef>
                <a:spcPts val="90"/>
              </a:spcBef>
              <a:buFont typeface="Arial"/>
              <a:buChar char="○"/>
              <a:tabLst>
                <a:tab pos="926465" algn="l"/>
                <a:tab pos="927100" algn="l"/>
              </a:tabLst>
            </a:pPr>
            <a:r>
              <a:rPr lang="es-ES" sz="1600" dirty="0">
                <a:solidFill>
                  <a:srgbClr val="FFFFFF"/>
                </a:solidFill>
                <a:latin typeface="Tahoma"/>
                <a:cs typeface="Tahoma"/>
              </a:rPr>
              <a:t>Traducir los resultados en información para el currículum, temas de conversación para entrevistas y guías para la búsqueda de empleo</a:t>
            </a:r>
            <a:endParaRPr sz="1600" dirty="0">
              <a:latin typeface="Tahoma"/>
              <a:cs typeface="Tahoma"/>
            </a:endParaRPr>
          </a:p>
          <a:p>
            <a:pPr marL="469900" indent="-382270">
              <a:lnSpc>
                <a:spcPct val="100000"/>
              </a:lnSpc>
              <a:spcBef>
                <a:spcPts val="270"/>
              </a:spcBef>
              <a:buFont typeface="Arial"/>
              <a:buChar char="●"/>
              <a:tabLst>
                <a:tab pos="469265" algn="l"/>
                <a:tab pos="469900" algn="l"/>
              </a:tabLst>
            </a:pPr>
            <a:r>
              <a:rPr lang="es-ES" dirty="0"/>
              <a:t>Sentirse comprendido y tener mayor autonomía</a:t>
            </a:r>
            <a:endParaRPr dirty="0"/>
          </a:p>
          <a:p>
            <a:pPr marL="927100" lvl="1" indent="-351790">
              <a:lnSpc>
                <a:spcPct val="100000"/>
              </a:lnSpc>
              <a:spcBef>
                <a:spcPts val="380"/>
              </a:spcBef>
              <a:buFont typeface="Arial"/>
              <a:buChar char="○"/>
              <a:tabLst>
                <a:tab pos="926465" algn="l"/>
                <a:tab pos="927100" algn="l"/>
              </a:tabLst>
            </a:pPr>
            <a:r>
              <a:rPr lang="es-ES" sz="1600" dirty="0">
                <a:solidFill>
                  <a:srgbClr val="FFFFFF"/>
                </a:solidFill>
                <a:latin typeface="Tahoma"/>
                <a:cs typeface="Tahoma"/>
              </a:rPr>
              <a:t>Reflexionar sobre los resultados y lo aprendido, utilizando recursos adicionales para el futuro</a:t>
            </a:r>
            <a:endParaRPr sz="1600" dirty="0">
              <a:latin typeface="Tahoma"/>
              <a:cs typeface="Tahoma"/>
            </a:endParaRPr>
          </a:p>
          <a:p>
            <a:pPr>
              <a:lnSpc>
                <a:spcPct val="100000"/>
              </a:lnSpc>
            </a:pPr>
            <a:endParaRPr sz="2300" dirty="0"/>
          </a:p>
          <a:p>
            <a:pPr>
              <a:lnSpc>
                <a:spcPct val="100000"/>
              </a:lnSpc>
              <a:spcBef>
                <a:spcPts val="50"/>
              </a:spcBef>
            </a:pPr>
            <a:endParaRPr sz="1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FF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</TotalTime>
  <Words>170</Words>
  <Application>Microsoft Office PowerPoint</Application>
  <PresentationFormat>On-screen Show (16:9)</PresentationFormat>
  <Paragraphs>19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Tahoma</vt:lpstr>
      <vt:lpstr>Office Theme</vt:lpstr>
      <vt:lpstr>PowerPoint Presentation</vt:lpstr>
      <vt:lpstr>Sistema de Información Profesional de Illinois (CIS)</vt:lpstr>
      <vt:lpstr>16 recursos adicionales sobre la personalidad</vt:lpstr>
      <vt:lpstr>Conclusion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Marin, Vanessa</cp:lastModifiedBy>
  <cp:revision>2</cp:revision>
  <dcterms:created xsi:type="dcterms:W3CDTF">2025-05-13T15:06:58Z</dcterms:created>
  <dcterms:modified xsi:type="dcterms:W3CDTF">2025-05-13T15:33:04Z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2025-05-13T00:00:00Z</vt:filetime>
  </property>
  <property fmtid="{D5CDD505-2E9C-101B-9397-08002B2CF9AE}" pid="3" name="Creator">
    <vt:lpwstr>Google</vt:lpwstr>
  </property>
  <property fmtid="{D5CDD505-2E9C-101B-9397-08002B2CF9AE}" pid="4" name="DocumentID">
    <vt:lpwstr>955A-6E6B-5F8D-0000</vt:lpwstr>
  </property>
  <property fmtid="{D5CDD505-2E9C-101B-9397-08002B2CF9AE}" pid="5" name="LastSaved">
    <vt:filetime>2025-05-13T00:00:00Z</vt:filetime>
  </property>
  <property fmtid="{D5CDD505-2E9C-101B-9397-08002B2CF9AE}" pid="6" name="Owner">
    <vt:lpwstr>vanemarin34@gmail.com</vt:lpwstr>
  </property>
  <property fmtid="{D5CDD505-2E9C-101B-9397-08002B2CF9AE}" pid="7" name="Producer">
    <vt:lpwstr>airSlate inc. Mellivora 3.2.2.2</vt:lpwstr>
  </property>
  <property fmtid="{D5CDD505-2E9C-101B-9397-08002B2CF9AE}" pid="8" name="reupload">
    <vt:lpwstr>9l2gE6TSFq6x7+N7A9DvYjTnM4izISK+vK/hzXdibgRUqfrLhqf+p6Ja1NnrmDcH67PE17k/uTR0cY+GxvFMCL6zRiUEUd175hYrS0nDYIUmw5jeX/k6ODt4YfjxkBe/n90nU8tSh/1bOcyndevV10WP</vt:lpwstr>
  </property>
</Properties>
</file>